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hyperlink" Target="https://www.flickr.com/photos/33224129@N00/3301269103/in/photolist-62HShP-aE6ThC-9MfYxE-9fYaez-qfXzKC-7UpZuA-82MCLg-8dfP18-gxPfjf-69Dou6-cBahob-87TrE6-br86US-94EcJg-aB2S63-8mVv3a-8N21Xp-dc6w7i-oPnMvA-qo2h9M-auJauT-fMniJ4-otLNQB-8M5jSC-dcK66X-3i1kNF-8tdrmf-dcK5WX-eNKARN-7JDTp2-dcK8qY-ohgcRQ-e2W156-7ZYuSQ-eNyb48-fHwYGy-8N22pp-fHwYRh-93JtKw-8A9Q8m-pAL7b4-qg7dSX-qxmp3g-qxmoPR-pAL62R-qxmnsH-qxsrMy-qfYfym-pAL8fD-qfYee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jpg"/><Relationship Id="rId4" Type="http://schemas.openxmlformats.org/officeDocument/2006/relationships/hyperlink" Target="https://www.flickr.com/photos/jaffathecake/266270243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Relationship Id="rId4" Type="http://schemas.openxmlformats.org/officeDocument/2006/relationships/image" Target="../media/image0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Relationship Id="rId4" Type="http://schemas.openxmlformats.org/officeDocument/2006/relationships/hyperlink" Target="https://en.wikipedia.org/wiki/Reach_stacke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raw.githubusercontent.com/kubernetes/kubernetes/master/examples/guestbook/redis-master-controller.ya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kubernetes/kubernetes/tree/master/examples/phabricator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hyperlink" Target="https://github.com/kubernetes/kubernetes/blob/master/examples/guestbook/README.md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hyperlink" Target="http://wallpaperforcomputer.net/41625-molecule-wallpaper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hub.com/bexelbie" TargetMode="External"/><Relationship Id="rId4" Type="http://schemas.openxmlformats.org/officeDocument/2006/relationships/hyperlink" Target="https://twitter.com/bexelbie" TargetMode="External"/><Relationship Id="rId5" Type="http://schemas.openxmlformats.org/officeDocument/2006/relationships/image" Target="../media/image02.png"/><Relationship Id="rId6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en.wikipedia.org/wiki/Directed_acyclic_graph" TargetMode="External"/><Relationship Id="rId4" Type="http://schemas.openxmlformats.org/officeDocument/2006/relationships/image" Target="../media/image0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hyperlink" Target="https://www.flickr.com/photos/noaccountingfortaste/4495607157" TargetMode="External"/><Relationship Id="rId5" Type="http://schemas.openxmlformats.org/officeDocument/2006/relationships/image" Target="../media/image0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Relationship Id="rId4" Type="http://schemas.openxmlformats.org/officeDocument/2006/relationships/hyperlink" Target="https://www.reddit.com/r/pics/comments/2yv2zj/this_is_a_shipshipping_ship_shipping_shipping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jpg"/><Relationship Id="rId4" Type="http://schemas.openxmlformats.org/officeDocument/2006/relationships/hyperlink" Target="https://hokutononerd.wordpress.com/2010/06/28/top-5-mortes-awesome-nos-filmes-do-indiana-jones/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www.projectatomic.io" TargetMode="External"/><Relationship Id="rId4" Type="http://schemas.openxmlformats.org/officeDocument/2006/relationships/hyperlink" Target="https://github.com/projectatomic/nulecule" TargetMode="External"/><Relationship Id="rId11" Type="http://schemas.openxmlformats.org/officeDocument/2006/relationships/hyperlink" Target="http://creativecommons.org/licenses/by-sa/4.0/" TargetMode="External"/><Relationship Id="rId10" Type="http://schemas.openxmlformats.org/officeDocument/2006/relationships/hyperlink" Target="http://vpavlin.eu/" TargetMode="External"/><Relationship Id="rId12" Type="http://schemas.openxmlformats.org/officeDocument/2006/relationships/image" Target="../media/image18.png"/><Relationship Id="rId9" Type="http://schemas.openxmlformats.org/officeDocument/2006/relationships/hyperlink" Target="http://www.winglemeyer.org" TargetMode="External"/><Relationship Id="rId5" Type="http://schemas.openxmlformats.org/officeDocument/2006/relationships/hyperlink" Target="https://github.com/projectatomic/atomicapp" TargetMode="External"/><Relationship Id="rId6" Type="http://schemas.openxmlformats.org/officeDocument/2006/relationships/hyperlink" Target="mailto:container-tools@redhat.com" TargetMode="External"/><Relationship Id="rId7" Type="http://schemas.openxmlformats.org/officeDocument/2006/relationships/hyperlink" Target="https://github.com/bexelbie/nulecule-talk-demo" TargetMode="External"/><Relationship Id="rId8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hyperlink" Target="https://en.wikipedia.org/wiki/Beverage_ca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hyperlink" Target="https://hub.docker.com/search/?q=mariadb&amp;page=1&amp;isAutomated=0&amp;isOfficial=0&amp;starCount=0&amp;pullCount=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hub.docker.com/search/?q=mariadb&amp;page=1&amp;isAutomated=0&amp;isOfficial=0&amp;starCount=0&amp;pullCount=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hyperlink" Target="https://www.flickr.com/photos/33224129@N00/3301269103/in/photolist-62HShP-aE6ThC-9MfYxE-9fYaez-qfXzKC-7UpZuA-82MCLg-8dfP18-gxPfjf-69Dou6-cBahob-87TrE6-br86US-94EcJg-aB2S63-8mVv3a-8N21Xp-dc6w7i-oPnMvA-qo2h9M-auJauT-fMniJ4-otLNQB-8M5jSC-dcK66X-3i1kNF-8tdrmf-dcK5WX-eNKARN-7JDTp2-dcK8qY-ohgcRQ-e2W156-7ZYuSQ-eNyb48-fHwYGy-8N22pp-fHwYRh-93JtKw-8A9Q8m-pAL7b4-qg7dSX-qxmp3g-qxmoPR-pAL62R-qxmnsH-qxsrMy-qfYfym-pAL8fD-qfYee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Nulecule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Packaging, Distributing &amp; Deploying Container Applications the Cloud Way</a:t>
            </a:r>
          </a:p>
        </p:txBody>
      </p:sp>
      <p:pic>
        <p:nvPicPr>
          <p:cNvPr descr="configmgmtlogo.pn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75" y="4419750"/>
            <a:ext cx="2709431" cy="20525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1993875" y="4808450"/>
            <a:ext cx="2916300" cy="55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2016 - Ghent, Belgium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go_brick.jpg" id="135" name="Shape 135"/>
          <p:cNvPicPr preferRelativeResize="0"/>
          <p:nvPr/>
        </p:nvPicPr>
        <p:blipFill rotWithShape="1">
          <a:blip r:embed="rId3">
            <a:alphaModFix/>
          </a:blip>
          <a:srcRect b="0" l="20857" r="-45080" t="0"/>
          <a:stretch/>
        </p:blipFill>
        <p:spPr>
          <a:xfrm>
            <a:off x="4583711" y="-56550"/>
            <a:ext cx="771412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0" y="0"/>
            <a:ext cx="45836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7616100" y="4803450"/>
            <a:ext cx="15278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Gary H</a:t>
            </a: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Containers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are fun!</a:t>
            </a:r>
          </a:p>
        </p:txBody>
      </p:sp>
      <p:sp>
        <p:nvSpPr>
          <p:cNvPr id="139" name="Shape 139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662702434_39116c2f80_b.jp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509" y="0"/>
            <a:ext cx="50078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0" y="0"/>
            <a:ext cx="45836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7616100" y="4803450"/>
            <a:ext cx="15278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F1 Beer Car</a:t>
            </a: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Multi-container Application</a:t>
            </a:r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2-n container images, operated as a single unit, re-using existing components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subTitle"/>
          </p:nvPr>
        </p:nvSpPr>
        <p:spPr>
          <a:xfrm>
            <a:off x="4774125" y="92950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application consists of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many parts, that need to be operated together</a:t>
            </a:r>
          </a:p>
        </p:txBody>
      </p:sp>
      <p:pic>
        <p:nvPicPr>
          <p:cNvPr descr="RH_Icon_Container_with_App_Flat.png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150" y="1619768"/>
            <a:ext cx="588175" cy="58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_Icon_Container_with_App_Flat.png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150" y="3090068"/>
            <a:ext cx="588175" cy="58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_Icon_Container_with_App_Flat.pn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6250" y="2506493"/>
            <a:ext cx="588175" cy="58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_Icon_Container_with_App_Flat.p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425" y="3848143"/>
            <a:ext cx="588175" cy="583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Shape 158"/>
          <p:cNvCxnSpPr>
            <a:stCxn id="155" idx="0"/>
            <a:endCxn id="154" idx="1"/>
          </p:cNvCxnSpPr>
          <p:nvPr/>
        </p:nvCxnSpPr>
        <p:spPr>
          <a:xfrm flipH="1" rot="10800000">
            <a:off x="5503237" y="1911668"/>
            <a:ext cx="612900" cy="11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cxnSp>
        <p:nvCxnSpPr>
          <p:cNvPr id="159" name="Shape 159"/>
          <p:cNvCxnSpPr>
            <a:stCxn id="156" idx="0"/>
            <a:endCxn id="154" idx="3"/>
          </p:cNvCxnSpPr>
          <p:nvPr/>
        </p:nvCxnSpPr>
        <p:spPr>
          <a:xfrm rot="10800000">
            <a:off x="6704237" y="1911593"/>
            <a:ext cx="836100" cy="59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pic>
        <p:nvPicPr>
          <p:cNvPr descr="RH_Icon_Container_with_App_Flat.png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2175" y="3848143"/>
            <a:ext cx="588175" cy="583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Shape 161"/>
          <p:cNvCxnSpPr>
            <a:stCxn id="160" idx="0"/>
            <a:endCxn id="156" idx="2"/>
          </p:cNvCxnSpPr>
          <p:nvPr/>
        </p:nvCxnSpPr>
        <p:spPr>
          <a:xfrm flipH="1" rot="10800000">
            <a:off x="7246262" y="3090043"/>
            <a:ext cx="294000" cy="7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cxnSp>
        <p:nvCxnSpPr>
          <p:cNvPr id="162" name="Shape 162"/>
          <p:cNvCxnSpPr>
            <a:stCxn id="157" idx="0"/>
            <a:endCxn id="156" idx="2"/>
          </p:cNvCxnSpPr>
          <p:nvPr/>
        </p:nvCxnSpPr>
        <p:spPr>
          <a:xfrm rot="10800000">
            <a:off x="7540212" y="3090043"/>
            <a:ext cx="588300" cy="7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sp>
        <p:nvSpPr>
          <p:cNvPr id="163" name="Shape 163"/>
          <p:cNvSpPr txBox="1"/>
          <p:nvPr/>
        </p:nvSpPr>
        <p:spPr>
          <a:xfrm>
            <a:off x="6704250" y="1619775"/>
            <a:ext cx="984899" cy="36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Gitlab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7834425" y="2649785"/>
            <a:ext cx="984899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Redis Master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7246275" y="4474185"/>
            <a:ext cx="984899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Redis Slaves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797325" y="3233372"/>
            <a:ext cx="984899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PostgerSQL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subTitle"/>
          </p:nvPr>
        </p:nvSpPr>
        <p:spPr>
          <a:xfrm>
            <a:off x="4774125" y="92950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application consists of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many parts, that need to be operated together</a:t>
            </a:r>
          </a:p>
        </p:txBody>
      </p:sp>
      <p:pic>
        <p:nvPicPr>
          <p:cNvPr descr="RH_Icon_Container_with_App_Flat.png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150" y="1619768"/>
            <a:ext cx="588175" cy="58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_Icon_Container_with_App_Flat.png"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150" y="3090068"/>
            <a:ext cx="588175" cy="58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_Icon_Container_with_App_Flat.png"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6250" y="2506493"/>
            <a:ext cx="588175" cy="58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_Icon_Container_with_App_Flat.png"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425" y="3848143"/>
            <a:ext cx="588175" cy="583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Shape 176"/>
          <p:cNvCxnSpPr>
            <a:stCxn id="173" idx="0"/>
            <a:endCxn id="172" idx="1"/>
          </p:cNvCxnSpPr>
          <p:nvPr/>
        </p:nvCxnSpPr>
        <p:spPr>
          <a:xfrm flipH="1" rot="10800000">
            <a:off x="5503237" y="1911668"/>
            <a:ext cx="612900" cy="11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cxnSp>
        <p:nvCxnSpPr>
          <p:cNvPr id="177" name="Shape 177"/>
          <p:cNvCxnSpPr>
            <a:stCxn id="174" idx="0"/>
            <a:endCxn id="172" idx="3"/>
          </p:cNvCxnSpPr>
          <p:nvPr/>
        </p:nvCxnSpPr>
        <p:spPr>
          <a:xfrm rot="10800000">
            <a:off x="6704237" y="1911593"/>
            <a:ext cx="836100" cy="59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pic>
        <p:nvPicPr>
          <p:cNvPr descr="RH_Icon_Container_with_App_Flat.png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2175" y="3848143"/>
            <a:ext cx="588175" cy="583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Shape 179"/>
          <p:cNvCxnSpPr>
            <a:stCxn id="178" idx="0"/>
            <a:endCxn id="174" idx="2"/>
          </p:cNvCxnSpPr>
          <p:nvPr/>
        </p:nvCxnSpPr>
        <p:spPr>
          <a:xfrm flipH="1" rot="10800000">
            <a:off x="7246262" y="3090043"/>
            <a:ext cx="294000" cy="7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cxnSp>
        <p:nvCxnSpPr>
          <p:cNvPr id="180" name="Shape 180"/>
          <p:cNvCxnSpPr>
            <a:stCxn id="175" idx="0"/>
            <a:endCxn id="174" idx="2"/>
          </p:cNvCxnSpPr>
          <p:nvPr/>
        </p:nvCxnSpPr>
        <p:spPr>
          <a:xfrm rot="10800000">
            <a:off x="7540212" y="3090043"/>
            <a:ext cx="588300" cy="7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sp>
        <p:nvSpPr>
          <p:cNvPr id="181" name="Shape 181"/>
          <p:cNvSpPr txBox="1"/>
          <p:nvPr/>
        </p:nvSpPr>
        <p:spPr>
          <a:xfrm>
            <a:off x="6704250" y="1619775"/>
            <a:ext cx="984899" cy="36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Gitlab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7834425" y="2649785"/>
            <a:ext cx="984899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Redis Master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7246275" y="4474185"/>
            <a:ext cx="984899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Redis Slaves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797325" y="3233372"/>
            <a:ext cx="984899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PostgerSQL</a:t>
            </a:r>
          </a:p>
        </p:txBody>
      </p:sp>
      <p:pic>
        <p:nvPicPr>
          <p:cNvPr descr="picard.jpg"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100" y="1050475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581400" y="297300"/>
            <a:ext cx="34191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Coming Soon: Microservices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kystacker_reach_stacker.jpg"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129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0" y="0"/>
            <a:ext cx="45836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7616100" y="4803450"/>
            <a:ext cx="15278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Skystacker</a:t>
            </a:r>
          </a:p>
        </p:txBody>
      </p:sp>
      <p:sp>
        <p:nvSpPr>
          <p:cNvPr id="194" name="Shape 194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Orchestration</a:t>
            </a:r>
          </a:p>
        </p:txBody>
      </p:sp>
      <p:sp>
        <p:nvSpPr>
          <p:cNvPr id="195" name="Shape 195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Hooray - metadata separated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from images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Metadata Distribution</a:t>
            </a:r>
          </a:p>
        </p:txBody>
      </p:sp>
      <p:sp>
        <p:nvSpPr>
          <p:cNvPr id="201" name="Shape 201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common way to transfer metadata to Ops or other users</a:t>
            </a:r>
          </a:p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4578022" y="724075"/>
            <a:ext cx="4596599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$ curl -O </a:t>
            </a:r>
            <a:r>
              <a:rPr b="1" lang="en" sz="11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https://raw.githubusercontent.com/kube...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$ ls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redis-master-controller.yaml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$ kubectl create -f redis-master-controller.yaml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Various Orchestration Projects</a:t>
            </a:r>
          </a:p>
        </p:txBody>
      </p:sp>
      <p:sp>
        <p:nvSpPr>
          <p:cNvPr id="208" name="Shape 20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There is no winner yet and each defines it’s own format to describe the deployment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300" y="-403175"/>
            <a:ext cx="4909500" cy="609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Metadata Modifications</a:t>
            </a:r>
          </a:p>
        </p:txBody>
      </p:sp>
      <p:sp>
        <p:nvSpPr>
          <p:cNvPr id="215" name="Shape 215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Most environment changes will require some metadata changes</a:t>
            </a:r>
          </a:p>
        </p:txBody>
      </p:sp>
      <p:sp>
        <p:nvSpPr>
          <p:cNvPr id="216" name="Shape 216"/>
          <p:cNvSpPr txBox="1"/>
          <p:nvPr>
            <p:ph idx="2" type="body"/>
          </p:nvPr>
        </p:nvSpPr>
        <p:spPr>
          <a:xfrm>
            <a:off x="4654225" y="724075"/>
            <a:ext cx="43629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"env": [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"name": "MYSQL_SERVICE_IP",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"value": "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1.2.3.4</a:t>
            </a: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},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"name": "MYSQL_SERVICE_PORT",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"value": "3306"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},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"name": "MYSQL_PASSWORD",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"value": "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Note:</a:t>
            </a:r>
            <a:r>
              <a:rPr lang="en" sz="1100"/>
              <a:t> Remember to substitute environment variable values in json file before creating replication controller.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Quoted from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Phabricator Kubernetes example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READMEs</a:t>
            </a:r>
          </a:p>
        </p:txBody>
      </p:sp>
      <p:sp>
        <p:nvSpPr>
          <p:cNvPr id="222" name="Shape 222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“UX” of choice for multi-container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orchestrated apps</a:t>
            </a:r>
          </a:p>
        </p:txBody>
      </p:sp>
      <p:pic>
        <p:nvPicPr>
          <p:cNvPr descr="kube_guestbook.png" id="223" name="Shape 223"/>
          <p:cNvPicPr preferRelativeResize="0"/>
          <p:nvPr/>
        </p:nvPicPr>
        <p:blipFill rotWithShape="1">
          <a:blip r:embed="rId3">
            <a:alphaModFix/>
          </a:blip>
          <a:srcRect b="0" l="19246" r="32576" t="23960"/>
          <a:stretch/>
        </p:blipFill>
        <p:spPr>
          <a:xfrm>
            <a:off x="4664250" y="408749"/>
            <a:ext cx="4405199" cy="39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>
            <p:ph idx="2" type="body"/>
          </p:nvPr>
        </p:nvSpPr>
        <p:spPr>
          <a:xfrm>
            <a:off x="4634700" y="-20050"/>
            <a:ext cx="4464300" cy="514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Kubernetes Guestbook Example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725 lines/paragraphs - +30 KB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lecule-14306-1920x1080.jpg"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9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0" y="0"/>
            <a:ext cx="45836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7616100" y="4803450"/>
            <a:ext cx="15278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Molecule Wallpaper</a:t>
            </a:r>
          </a:p>
        </p:txBody>
      </p:sp>
      <p:sp>
        <p:nvSpPr>
          <p:cNvPr id="232" name="Shape 232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Nulecule</a:t>
            </a:r>
          </a:p>
        </p:txBody>
      </p:sp>
      <p:sp>
        <p:nvSpPr>
          <p:cNvPr id="233" name="Shape 233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Specification, composability, common distribution, parametrization, orchestration providers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65500" y="9252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Brian Exelbierd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13900" y="2358650"/>
            <a:ext cx="4148399" cy="654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1400"/>
              <a:t>Container Tools Engineer @ Red Hat</a:t>
            </a:r>
          </a:p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34700" y="724075"/>
            <a:ext cx="44643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vpavlin@localhost $ su - bexelbie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bexelbie@localhost $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1236598" y="4002850"/>
            <a:ext cx="2627099" cy="654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https://github.com/bexelbie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https://twitter.com/bexelbie</a:t>
            </a:r>
            <a:r>
              <a:rPr lang="en" sz="1400"/>
              <a:t> </a:t>
            </a:r>
          </a:p>
        </p:txBody>
      </p:sp>
      <p:pic>
        <p:nvPicPr>
          <p:cNvPr descr="GitHub-Mark.png"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5379" y="4100304"/>
            <a:ext cx="219625" cy="21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_bird_0.png"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1781" y="4319925"/>
            <a:ext cx="219624" cy="18902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idx="1" type="subTitle"/>
          </p:nvPr>
        </p:nvSpPr>
        <p:spPr>
          <a:xfrm>
            <a:off x="213900" y="4797050"/>
            <a:ext cx="4148399" cy="654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200"/>
              <a:t>Slides heavily based on Václav Pavlín’s Originals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Just a Spec</a:t>
            </a:r>
          </a:p>
        </p:txBody>
      </p:sp>
      <p:sp>
        <p:nvSpPr>
          <p:cNvPr id="239" name="Shape 239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Container engine independent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Orchestrator embracing</a:t>
            </a:r>
          </a:p>
        </p:txBody>
      </p:sp>
      <p:pic>
        <p:nvPicPr>
          <p:cNvPr descr="WordItOut-word-cloud-1175677.png"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1424" y="-310000"/>
            <a:ext cx="4665774" cy="649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265500" y="13975"/>
            <a:ext cx="4045199" cy="710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/>
              <a:t>Why another thing?</a:t>
            </a:r>
          </a:p>
        </p:txBody>
      </p:sp>
      <p:sp>
        <p:nvSpPr>
          <p:cNvPr id="246" name="Shape 246"/>
          <p:cNvSpPr txBox="1"/>
          <p:nvPr>
            <p:ph idx="1" type="subTitle"/>
          </p:nvPr>
        </p:nvSpPr>
        <p:spPr>
          <a:xfrm>
            <a:off x="265500" y="724075"/>
            <a:ext cx="4045199" cy="423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Tool agnostic - and doesn’t push</a:t>
            </a:r>
          </a:p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Allow high-level thought with low-level tweaks</a:t>
            </a:r>
          </a:p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Easy enough for a junior sysadmin to use</a:t>
            </a:r>
          </a:p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Able to integrate with existing tools</a:t>
            </a:r>
          </a:p>
          <a:p>
            <a:pPr indent="-228600" lvl="0" marL="457200" algn="l">
              <a:spcBef>
                <a:spcPts val="0"/>
              </a:spcBef>
              <a:buChar char="●"/>
            </a:pPr>
            <a:r>
              <a:rPr lang="en"/>
              <a:t>Open, including implementatoin</a:t>
            </a:r>
          </a:p>
        </p:txBody>
      </p:sp>
      <p:pic>
        <p:nvPicPr>
          <p:cNvPr descr="xzibit.jpg"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1094987"/>
            <a:ext cx="476250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Graph</a:t>
            </a:r>
          </a:p>
        </p:txBody>
      </p:sp>
      <p:sp>
        <p:nvSpPr>
          <p:cNvPr id="253" name="Shape 253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DAG</a:t>
            </a:r>
            <a:r>
              <a:rPr lang="en"/>
              <a:t> to define application components and dependencies</a:t>
            </a:r>
          </a:p>
        </p:txBody>
      </p:sp>
      <p:sp>
        <p:nvSpPr>
          <p:cNvPr id="254" name="Shape 254"/>
          <p:cNvSpPr txBox="1"/>
          <p:nvPr>
            <p:ph idx="2" type="body"/>
          </p:nvPr>
        </p:nvSpPr>
        <p:spPr>
          <a:xfrm>
            <a:off x="4654225" y="126925"/>
            <a:ext cx="4400099" cy="1373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graph: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- name: guestbookfront-app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...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- name: redis-centos7-atomicapp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... </a:t>
            </a:r>
          </a:p>
        </p:txBody>
      </p:sp>
      <p:pic>
        <p:nvPicPr>
          <p:cNvPr descr="RH_Icon_Container_with_App_Flat.png"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800" y="1685243"/>
            <a:ext cx="588175" cy="58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_Icon_Container_with_App_Flat.png"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3707" y="2725968"/>
            <a:ext cx="588175" cy="58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_Icon_Container_with_App_Flat.png"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8057" y="3944118"/>
            <a:ext cx="588175" cy="583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Shape 258"/>
          <p:cNvCxnSpPr>
            <a:stCxn id="259" idx="0"/>
            <a:endCxn id="255" idx="3"/>
          </p:cNvCxnSpPr>
          <p:nvPr/>
        </p:nvCxnSpPr>
        <p:spPr>
          <a:xfrm rot="10800000">
            <a:off x="5768870" y="1977020"/>
            <a:ext cx="1680600" cy="6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pic>
        <p:nvPicPr>
          <p:cNvPr descr="RH_Icon_Container_with_App_Flat.png"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919" y="3944118"/>
            <a:ext cx="588175" cy="583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Shape 261"/>
          <p:cNvCxnSpPr>
            <a:stCxn id="260" idx="0"/>
            <a:endCxn id="256" idx="2"/>
          </p:cNvCxnSpPr>
          <p:nvPr/>
        </p:nvCxnSpPr>
        <p:spPr>
          <a:xfrm rot="10800000">
            <a:off x="6597707" y="3309618"/>
            <a:ext cx="882300" cy="6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cxnSp>
        <p:nvCxnSpPr>
          <p:cNvPr id="262" name="Shape 262"/>
          <p:cNvCxnSpPr>
            <a:stCxn id="257" idx="0"/>
            <a:endCxn id="256" idx="2"/>
          </p:cNvCxnSpPr>
          <p:nvPr/>
        </p:nvCxnSpPr>
        <p:spPr>
          <a:xfrm rot="10800000">
            <a:off x="6597844" y="3309618"/>
            <a:ext cx="1764300" cy="6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sp>
        <p:nvSpPr>
          <p:cNvPr id="263" name="Shape 263"/>
          <p:cNvSpPr txBox="1"/>
          <p:nvPr/>
        </p:nvSpPr>
        <p:spPr>
          <a:xfrm>
            <a:off x="5789850" y="1619775"/>
            <a:ext cx="984899" cy="36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Guestbook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6870432" y="2878385"/>
            <a:ext cx="984899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Redis Master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7451557" y="4564560"/>
            <a:ext cx="984899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Redis Slaves</a:t>
            </a:r>
          </a:p>
        </p:txBody>
      </p:sp>
      <p:sp>
        <p:nvSpPr>
          <p:cNvPr id="259" name="Shape 259"/>
          <p:cNvSpPr/>
          <p:nvPr/>
        </p:nvSpPr>
        <p:spPr>
          <a:xfrm>
            <a:off x="6096320" y="2591120"/>
            <a:ext cx="2706300" cy="227429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4960425" y="2286325"/>
            <a:ext cx="1996800" cy="144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Manages Dependencies</a:t>
            </a:r>
          </a:p>
        </p:txBody>
      </p:sp>
      <p:sp>
        <p:nvSpPr>
          <p:cNvPr id="272" name="Shape 272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All dependencies are pulled during “install” as defined in Nulecule.</a:t>
            </a:r>
          </a:p>
        </p:txBody>
      </p:sp>
      <p:sp>
        <p:nvSpPr>
          <p:cNvPr id="273" name="Shape 273"/>
          <p:cNvSpPr txBox="1"/>
          <p:nvPr>
            <p:ph idx="2" type="body"/>
          </p:nvPr>
        </p:nvSpPr>
        <p:spPr>
          <a:xfrm>
            <a:off x="4569642" y="279325"/>
            <a:ext cx="4623900" cy="1373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graph: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- name: guestbookfront-app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...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- name: redis-centos7-atomicapp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source: docker://projectatomic/redis-centos7-atomicapp</a:t>
            </a:r>
          </a:p>
        </p:txBody>
      </p:sp>
      <p:pic>
        <p:nvPicPr>
          <p:cNvPr descr="RH_Icon_Container_with_App_Flat.png"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200" y="1609043"/>
            <a:ext cx="588175" cy="58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_Icon_Container_with_App_Flat.png"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796" y="2400535"/>
            <a:ext cx="588175" cy="58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H_Icon_Container_with_App_Flat.png"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809" y="3033485"/>
            <a:ext cx="588175" cy="583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Shape 277"/>
          <p:cNvCxnSpPr>
            <a:stCxn id="270" idx="0"/>
            <a:endCxn id="274" idx="3"/>
          </p:cNvCxnSpPr>
          <p:nvPr/>
        </p:nvCxnSpPr>
        <p:spPr>
          <a:xfrm rot="10800000">
            <a:off x="5540325" y="1900825"/>
            <a:ext cx="418500" cy="3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stealth"/>
          </a:ln>
        </p:spPr>
      </p:cxnSp>
      <p:sp>
        <p:nvSpPr>
          <p:cNvPr id="278" name="Shape 278"/>
          <p:cNvSpPr txBox="1"/>
          <p:nvPr/>
        </p:nvSpPr>
        <p:spPr>
          <a:xfrm>
            <a:off x="5511657" y="1543575"/>
            <a:ext cx="1445700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guestbookfront-app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736459" y="2575104"/>
            <a:ext cx="1197599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37500"/>
              <a:buFont typeface="Arial"/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redismaster-app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062100" y="3679538"/>
            <a:ext cx="3669000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docker pull projectatomic/redis-centos7-atomicapp  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5736459" y="3176766"/>
            <a:ext cx="1197599" cy="29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redisslave-app</a:t>
            </a:r>
          </a:p>
        </p:txBody>
      </p:sp>
      <p:sp>
        <p:nvSpPr>
          <p:cNvPr id="282" name="Shape 282"/>
          <p:cNvSpPr txBox="1"/>
          <p:nvPr>
            <p:ph idx="2" type="body"/>
          </p:nvPr>
        </p:nvSpPr>
        <p:spPr>
          <a:xfrm>
            <a:off x="5073800" y="3950675"/>
            <a:ext cx="4623900" cy="941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graph: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- name: redismaster-app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...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- name: redisslave-app</a:t>
            </a:r>
            <a:br>
              <a:rPr b="1"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  ...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Parametrization</a:t>
            </a:r>
          </a:p>
        </p:txBody>
      </p:sp>
      <p:sp>
        <p:nvSpPr>
          <p:cNvPr id="288" name="Shape 28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Provide the right values at deployment time</a:t>
            </a:r>
          </a:p>
        </p:txBody>
      </p:sp>
      <p:sp>
        <p:nvSpPr>
          <p:cNvPr id="289" name="Shape 289"/>
          <p:cNvSpPr txBox="1"/>
          <p:nvPr>
            <p:ph idx="2" type="body"/>
          </p:nvPr>
        </p:nvSpPr>
        <p:spPr>
          <a:xfrm>
            <a:off x="4578025" y="724075"/>
            <a:ext cx="4565999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graph: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- name: helloapache-app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params: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- name: image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description: The webserver image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default: centos/httpd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- name: hostport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description: The host TCP port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default: 80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constraints: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  - allowed_pattern: ^[0-9]+$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    description: Port number has to be a numeric value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2049000" y="4226100"/>
            <a:ext cx="478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Parametrization</a:t>
            </a:r>
          </a:p>
        </p:txBody>
      </p:sp>
      <p:sp>
        <p:nvSpPr>
          <p:cNvPr id="296" name="Shape 296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Every component has its own parameters</a:t>
            </a:r>
          </a:p>
        </p:txBody>
      </p:sp>
      <p:sp>
        <p:nvSpPr>
          <p:cNvPr id="297" name="Shape 297"/>
          <p:cNvSpPr txBox="1"/>
          <p:nvPr>
            <p:ph idx="2" type="body"/>
          </p:nvPr>
        </p:nvSpPr>
        <p:spPr>
          <a:xfrm>
            <a:off x="4578025" y="724075"/>
            <a:ext cx="4565999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graph: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- name: helloapache-app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params: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 name: image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description: The webserver image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default: centos/httpd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 name: hostport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description: The host TCP port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default: 80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constraints: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  - allowed_pattern: ^[0-9]+$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    description: Port number has to be a numeric value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2049000" y="4226100"/>
            <a:ext cx="478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Parametrization</a:t>
            </a:r>
          </a:p>
        </p:txBody>
      </p:sp>
      <p:sp>
        <p:nvSpPr>
          <p:cNvPr id="304" name="Shape 304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Default values can be provided and overridden</a:t>
            </a:r>
          </a:p>
        </p:txBody>
      </p:sp>
      <p:sp>
        <p:nvSpPr>
          <p:cNvPr id="305" name="Shape 305"/>
          <p:cNvSpPr txBox="1"/>
          <p:nvPr>
            <p:ph idx="2" type="body"/>
          </p:nvPr>
        </p:nvSpPr>
        <p:spPr>
          <a:xfrm>
            <a:off x="4578025" y="724075"/>
            <a:ext cx="4565999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graph: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- name: helloapache-app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params: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- name: image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description: The webserver image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default: centos/httpd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- name: hostport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description: The host TCP port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default: 80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constraints: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  - allowed_pattern: ^[0-9]+$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    description: Port number has to be a numeric value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049000" y="4226100"/>
            <a:ext cx="478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Parametrization</a:t>
            </a:r>
          </a:p>
        </p:txBody>
      </p:sp>
      <p:sp>
        <p:nvSpPr>
          <p:cNvPr id="312" name="Shape 312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Parameters can be constrained by regular expression</a:t>
            </a:r>
          </a:p>
        </p:txBody>
      </p:sp>
      <p:sp>
        <p:nvSpPr>
          <p:cNvPr id="313" name="Shape 313"/>
          <p:cNvSpPr txBox="1"/>
          <p:nvPr>
            <p:ph idx="2" type="body"/>
          </p:nvPr>
        </p:nvSpPr>
        <p:spPr>
          <a:xfrm>
            <a:off x="4578025" y="724075"/>
            <a:ext cx="4565999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graph: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- name: helloapache-app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params: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- name: image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description: The webserver image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default: centos/httpd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- name: hostport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description: The host TCP port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default: 80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constraints: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 allowed_pattern: ^[0-9]+$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    description: Port number has to be a numeric value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2049000" y="4226100"/>
            <a:ext cx="478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Answers file</a:t>
            </a:r>
          </a:p>
        </p:txBody>
      </p:sp>
      <p:sp>
        <p:nvSpPr>
          <p:cNvPr id="320" name="Shape 320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file containing “answers” to questions defined by parameters</a:t>
            </a:r>
          </a:p>
        </p:txBody>
      </p:sp>
      <p:sp>
        <p:nvSpPr>
          <p:cNvPr id="321" name="Shape 321"/>
          <p:cNvSpPr txBox="1"/>
          <p:nvPr>
            <p:ph idx="2" type="body"/>
          </p:nvPr>
        </p:nvSpPr>
        <p:spPr>
          <a:xfrm>
            <a:off x="5090175" y="724200"/>
            <a:ext cx="35268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[general]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provider = kubernetes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[helloapache-app]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image = centos/httpd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hostport = 80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2049000" y="4226100"/>
            <a:ext cx="478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Answers file</a:t>
            </a:r>
          </a:p>
        </p:txBody>
      </p:sp>
      <p:sp>
        <p:nvSpPr>
          <p:cNvPr id="328" name="Shape 32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file containing “answers” to questions defined by parameters</a:t>
            </a:r>
          </a:p>
        </p:txBody>
      </p:sp>
      <p:sp>
        <p:nvSpPr>
          <p:cNvPr id="329" name="Shape 329"/>
          <p:cNvSpPr txBox="1"/>
          <p:nvPr>
            <p:ph idx="2" type="body"/>
          </p:nvPr>
        </p:nvSpPr>
        <p:spPr>
          <a:xfrm>
            <a:off x="5090175" y="724200"/>
            <a:ext cx="35268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[general]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provider = kubernetes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[helloapache-app]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image =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fedora</a:t>
            </a: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/httpd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hostport =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8080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2049000" y="4226100"/>
            <a:ext cx="478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495607157_c883917eb6_b.jp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0302" y="0"/>
            <a:ext cx="4583700" cy="61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0" y="0"/>
            <a:ext cx="45836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7616100" y="4803450"/>
            <a:ext cx="15278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Toolbox</a:t>
            </a:r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800"/>
              <a:t>Atomic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800"/>
              <a:t>Developer Bundle</a:t>
            </a:r>
          </a:p>
        </p:txBody>
      </p:sp>
      <p:sp>
        <p:nvSpPr>
          <p:cNvPr id="77" name="Shape 7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easy start Linux container development environment.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Enabling development with Docker, Kubernetes, OpenShift, Mesos-Marathon and Nulecule</a:t>
            </a:r>
          </a:p>
        </p:txBody>
      </p:sp>
      <p:sp>
        <p:nvSpPr>
          <p:cNvPr id="78" name="Shape 78"/>
          <p:cNvSpPr/>
          <p:nvPr/>
        </p:nvSpPr>
        <p:spPr>
          <a:xfrm>
            <a:off x="1750200" y="306887"/>
            <a:ext cx="1083299" cy="108329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ogo.png"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7383" y="314087"/>
            <a:ext cx="1068922" cy="1068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Providers</a:t>
            </a:r>
          </a:p>
        </p:txBody>
      </p:sp>
      <p:sp>
        <p:nvSpPr>
          <p:cNvPr id="336" name="Shape 336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These represent orchestrators</a:t>
            </a:r>
          </a:p>
        </p:txBody>
      </p:sp>
      <p:sp>
        <p:nvSpPr>
          <p:cNvPr id="337" name="Shape 337"/>
          <p:cNvSpPr txBox="1"/>
          <p:nvPr>
            <p:ph idx="2" type="body"/>
          </p:nvPr>
        </p:nvSpPr>
        <p:spPr>
          <a:xfrm>
            <a:off x="4578025" y="724075"/>
            <a:ext cx="4565999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artifacts: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kubernetes</a:t>
            </a: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- file://...kubes/gitlab-rc.json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- file://...kubes//gitlab-http-service.json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docker</a:t>
            </a: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- file://...docker/gitlab-link-run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openshift</a:t>
            </a: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- file://...shift/os-route.json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- inherit: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  - kubernetes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Artifacts</a:t>
            </a:r>
          </a:p>
        </p:txBody>
      </p:sp>
      <p:sp>
        <p:nvSpPr>
          <p:cNvPr id="343" name="Shape 343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Deployment metadata templates for orchestrators</a:t>
            </a:r>
          </a:p>
        </p:txBody>
      </p:sp>
      <p:sp>
        <p:nvSpPr>
          <p:cNvPr id="344" name="Shape 344"/>
          <p:cNvSpPr txBox="1"/>
          <p:nvPr>
            <p:ph idx="2" type="body"/>
          </p:nvPr>
        </p:nvSpPr>
        <p:spPr>
          <a:xfrm>
            <a:off x="4578025" y="724075"/>
            <a:ext cx="4565999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artifacts: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kubernetes: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- file://...kubes/gitlab-rc.json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-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file://...kubes//gitlab-http-service.json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docker: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- file://...docker/gitlab-link-run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openshift: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- file://...shift/os-route.json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-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inherit</a:t>
            </a: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  - kubernetes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Artifacts are Parameterized</a:t>
            </a:r>
          </a:p>
        </p:txBody>
      </p:sp>
      <p:sp>
        <p:nvSpPr>
          <p:cNvPr id="350" name="Shape 350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Dollar sign variable replacement</a:t>
            </a:r>
          </a:p>
        </p:txBody>
      </p:sp>
      <p:sp>
        <p:nvSpPr>
          <p:cNvPr id="351" name="Shape 351"/>
          <p:cNvSpPr txBox="1"/>
          <p:nvPr>
            <p:ph idx="2" type="body"/>
          </p:nvPr>
        </p:nvSpPr>
        <p:spPr>
          <a:xfrm>
            <a:off x="5035225" y="724075"/>
            <a:ext cx="36756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"image": "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$image</a:t>
            </a: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",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"name": "helloapache",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"ports": [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{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"containerPort": 80,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"hostPort": </a:t>
            </a:r>
            <a:r>
              <a:rPr b="1" lang="en" sz="1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$hostport</a:t>
            </a: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    "protocol": "TCP"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1" lang="en" sz="11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-BLUE-MARLIN-939.jpg" id="356" name="Shape 356"/>
          <p:cNvPicPr preferRelativeResize="0"/>
          <p:nvPr/>
        </p:nvPicPr>
        <p:blipFill rotWithShape="1">
          <a:blip r:embed="rId3">
            <a:alphaModFix/>
          </a:blip>
          <a:srcRect b="0" l="288" r="298" t="0"/>
          <a:stretch/>
        </p:blipFill>
        <p:spPr>
          <a:xfrm>
            <a:off x="3440779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/>
          <p:nvPr/>
        </p:nvSpPr>
        <p:spPr>
          <a:xfrm>
            <a:off x="0" y="0"/>
            <a:ext cx="45836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 txBox="1"/>
          <p:nvPr/>
        </p:nvSpPr>
        <p:spPr>
          <a:xfrm>
            <a:off x="7616100" y="4803450"/>
            <a:ext cx="15278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Ship Shipping Ships</a:t>
            </a:r>
          </a:p>
        </p:txBody>
      </p:sp>
      <p:sp>
        <p:nvSpPr>
          <p:cNvPr id="359" name="Shape 359"/>
          <p:cNvSpPr txBox="1"/>
          <p:nvPr>
            <p:ph type="title"/>
          </p:nvPr>
        </p:nvSpPr>
        <p:spPr>
          <a:xfrm>
            <a:off x="265500" y="7759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400"/>
              <a:t>It’s not Slideware …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Atomic App</a:t>
            </a:r>
          </a:p>
        </p:txBody>
      </p:sp>
      <p:sp>
        <p:nvSpPr>
          <p:cNvPr id="360" name="Shape 360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Reference Implementation of Nulecule</a:t>
            </a:r>
          </a:p>
          <a:p>
            <a:pPr indent="-228600" lvl="0" marL="457200" rtl="0" algn="l">
              <a:spcBef>
                <a:spcPts val="0"/>
              </a:spcBef>
              <a:buChar char="●"/>
            </a:pPr>
            <a:r>
              <a:rPr lang="en"/>
              <a:t>Nulecule app installer and manager, container-enabled, provider plugins, single command deployment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Base for application images</a:t>
            </a:r>
          </a:p>
        </p:txBody>
      </p:sp>
      <p:sp>
        <p:nvSpPr>
          <p:cNvPr id="366" name="Shape 366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 build your app on top of our Atomic App base image</a:t>
            </a:r>
          </a:p>
        </p:txBody>
      </p:sp>
      <p:sp>
        <p:nvSpPr>
          <p:cNvPr id="367" name="Shape 367"/>
          <p:cNvSpPr txBox="1"/>
          <p:nvPr>
            <p:ph idx="2" type="body"/>
          </p:nvPr>
        </p:nvSpPr>
        <p:spPr>
          <a:xfrm>
            <a:off x="4569200" y="724200"/>
            <a:ext cx="4574699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b="1" lang="en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projectatomic/atomicapp:0.4.0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MAINTAINER Red Hat, Inc. &lt;container-tools@redhat.com&gt;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LABEL io.projectatomic.nulecule.specversion="0.0.2" \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io.projectatomic.nulecule </a:t>
            </a:r>
          </a:p>
          <a:p>
            <a:pPr indent="3873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providers="kubernetes,docker"\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  	Build="docker build --rm --tag </a:t>
            </a:r>
          </a:p>
          <a:p>
            <a:pPr indent="3873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test/gitlab-atomicapp ."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ADD /Nulecule /Dockerfile README.md gpl-3.0.txt </a:t>
            </a:r>
          </a:p>
          <a:p>
            <a:pPr indent="-69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/application-entity/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ADD /artifacts /application-entity/artifacts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 Thanks: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Tomas Kral (@kadel)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Michael Scherer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alima.jpg"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7075400" y="4803450"/>
            <a:ext cx="20684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Indiana Jones and the Temple of Doom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98450" y="110750"/>
            <a:ext cx="1132200" cy="497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500"/>
              <a:t>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500"/>
              <a:t>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500"/>
              <a:t>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500"/>
              <a:t>O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500"/>
          </a:p>
          <a:p>
            <a:pPr lvl="0" rtl="0" algn="ctr">
              <a:spcBef>
                <a:spcPts val="0"/>
              </a:spcBef>
              <a:buNone/>
            </a:pPr>
            <a:r>
              <a:rPr lang="en" sz="3500"/>
              <a:t>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500"/>
              <a:t>I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500"/>
              <a:t>M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500"/>
              <a:t>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6189425" y="387100"/>
            <a:ext cx="2510100" cy="2510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 More at 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Project Site: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www.projectatomic.io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Github: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https://github.com/projectatomic/nulecule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https://github.com/projectatomic/atomicapp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IRC: #nulecule @ Freenode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Mailing List: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container-tools@redhat.com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Brian “bex” Exelbierd @bexelbie, bex@pobox.com, bexelbie@redhat.com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/>
              <a:t>Slides and examples: </a:t>
            </a:r>
            <a:r>
              <a:rPr lang="en" sz="1700" u="sng">
                <a:solidFill>
                  <a:schemeClr val="hlink"/>
                </a:solidFill>
                <a:hlinkClick r:id="rId7"/>
              </a:rPr>
              <a:t>https://github.com/bexelbie/nulecule-talk-demo</a:t>
            </a:r>
          </a:p>
        </p:txBody>
      </p:sp>
      <p:pic>
        <p:nvPicPr>
          <p:cNvPr descr="logo.png" id="387" name="Shape 3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0825" y="408125"/>
            <a:ext cx="2476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/>
          <p:nvPr/>
        </p:nvSpPr>
        <p:spPr>
          <a:xfrm>
            <a:off x="219450" y="4558075"/>
            <a:ext cx="8751000" cy="52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2"/>
                </a:solidFill>
              </a:rPr>
              <a:t>Nulecule: Packaging, Distributing &amp; Deploying Container Applications the Cloud Way  by </a:t>
            </a:r>
            <a:r>
              <a:rPr lang="en" sz="900" u="sng">
                <a:solidFill>
                  <a:schemeClr val="hlink"/>
                </a:solidFill>
                <a:hlinkClick r:id="rId9"/>
              </a:rPr>
              <a:t>Brian Exelbierd</a:t>
            </a:r>
            <a:r>
              <a:rPr lang="en" sz="900">
                <a:solidFill>
                  <a:schemeClr val="dk2"/>
                </a:solidFill>
              </a:rPr>
              <a:t> is based on Nulecule: Packaging, Distributing &amp; Deploying Container Applications the Cloud Way by </a:t>
            </a:r>
            <a:r>
              <a:rPr lang="en" sz="900" u="sng">
                <a:solidFill>
                  <a:schemeClr val="accent5"/>
                </a:solidFill>
                <a:hlinkClick r:id="rId10"/>
              </a:rPr>
              <a:t>Václav Pavlín</a:t>
            </a:r>
            <a:r>
              <a:rPr lang="en" sz="900">
                <a:solidFill>
                  <a:schemeClr val="dk2"/>
                </a:solidFill>
              </a:rPr>
              <a:t>. Both are licensed under a </a:t>
            </a:r>
            <a:r>
              <a:rPr lang="en" sz="900" u="sng">
                <a:solidFill>
                  <a:schemeClr val="accent5"/>
                </a:solidFill>
                <a:hlinkClick r:id="rId11"/>
              </a:rPr>
              <a:t>Creative Commons Attribution-ShareAlike 4.0 International License</a:t>
            </a:r>
            <a:r>
              <a:rPr lang="en" sz="900">
                <a:solidFill>
                  <a:schemeClr val="dk2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/>
          </a:p>
        </p:txBody>
      </p:sp>
      <p:pic>
        <p:nvPicPr>
          <p:cNvPr descr="Creative Commons License" id="389" name="Shape 38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763" y="4851779"/>
            <a:ext cx="569475" cy="2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&lt;insert containers talk&gt;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don’t have to do this, do I?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er_Cans.jpg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600" y="0"/>
            <a:ext cx="77172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0" y="0"/>
            <a:ext cx="45836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Container Packaging</a:t>
            </a:r>
          </a:p>
        </p:txBody>
      </p:sp>
      <p:sp>
        <p:nvSpPr>
          <p:cNvPr id="93" name="Shape 93"/>
          <p:cNvSpPr txBox="1"/>
          <p:nvPr>
            <p:ph idx="1" type="subTitle"/>
          </p:nvPr>
        </p:nvSpPr>
        <p:spPr>
          <a:xfrm>
            <a:off x="265500" y="2803075"/>
            <a:ext cx="4045199" cy="56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Simple, Clean &amp; Beautiful*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But … no dependency defs, no instructions, all “open” differently and everyone makes a new one.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l">
              <a:spcBef>
                <a:spcPts val="0"/>
              </a:spcBef>
              <a:buNone/>
            </a:pPr>
            <a:r>
              <a:rPr lang="en" sz="1600"/>
              <a:t>*The debate on these terms is another talk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7616100" y="4803450"/>
            <a:ext cx="15278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Beverage Can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5-10-14 13-00-29.pn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373" y="-6594"/>
            <a:ext cx="67658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Everybody Repackages</a:t>
            </a:r>
          </a:p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Bonus: Most are poorly documented, not easily changed, not audited, and generally scary</a:t>
            </a:r>
          </a:p>
        </p:txBody>
      </p:sp>
      <p:sp>
        <p:nvSpPr>
          <p:cNvPr id="102" name="Shape 102"/>
          <p:cNvSpPr/>
          <p:nvPr/>
        </p:nvSpPr>
        <p:spPr>
          <a:xfrm>
            <a:off x="5400675" y="375875"/>
            <a:ext cx="553799" cy="3098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7616100" y="4803450"/>
            <a:ext cx="15278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Search for MariaDB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from 2015-10-14 13-00-29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373" y="-6594"/>
            <a:ext cx="67658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Everybody Repackages</a:t>
            </a:r>
          </a:p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Bonus: Most are poorly documented, not easily changed, not audited, and generally scary</a:t>
            </a:r>
          </a:p>
        </p:txBody>
      </p:sp>
      <p:sp>
        <p:nvSpPr>
          <p:cNvPr id="111" name="Shape 111"/>
          <p:cNvSpPr/>
          <p:nvPr/>
        </p:nvSpPr>
        <p:spPr>
          <a:xfrm>
            <a:off x="5400675" y="375875"/>
            <a:ext cx="553799" cy="3098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7616100" y="4803450"/>
            <a:ext cx="15278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Search for MariaDB</a:t>
            </a:r>
          </a:p>
        </p:txBody>
      </p:sp>
      <p:cxnSp>
        <p:nvCxnSpPr>
          <p:cNvPr id="113" name="Shape 113"/>
          <p:cNvCxnSpPr/>
          <p:nvPr/>
        </p:nvCxnSpPr>
        <p:spPr>
          <a:xfrm flipH="1" rot="10800000">
            <a:off x="5351625" y="326974"/>
            <a:ext cx="663900" cy="505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4" name="Shape 114"/>
          <p:cNvSpPr txBox="1"/>
          <p:nvPr/>
        </p:nvSpPr>
        <p:spPr>
          <a:xfrm>
            <a:off x="5902850" y="332675"/>
            <a:ext cx="703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587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go_brick.jpg" id="119" name="Shape 119"/>
          <p:cNvPicPr preferRelativeResize="0"/>
          <p:nvPr/>
        </p:nvPicPr>
        <p:blipFill rotWithShape="1">
          <a:blip r:embed="rId3">
            <a:alphaModFix/>
          </a:blip>
          <a:srcRect b="0" l="20857" r="-45080" t="0"/>
          <a:stretch/>
        </p:blipFill>
        <p:spPr>
          <a:xfrm>
            <a:off x="4583711" y="-56550"/>
            <a:ext cx="771412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0" y="0"/>
            <a:ext cx="45836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7616100" y="4803450"/>
            <a:ext cx="1527899" cy="2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800" u="sng">
                <a:solidFill>
                  <a:schemeClr val="hlink"/>
                </a:solidFill>
                <a:highlight>
                  <a:srgbClr val="000000"/>
                </a:highlight>
                <a:hlinkClick r:id="rId4"/>
              </a:rPr>
              <a:t>Gary H</a:t>
            </a: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Containers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are fun!</a:t>
            </a:r>
          </a:p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READMEs</a:t>
            </a: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“UX” of choice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for containers</a:t>
            </a:r>
          </a:p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634700" y="724075"/>
            <a:ext cx="44643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Run the mariadb container: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# docker run --name=mydb -e USER=wordpress -e PASS=$(pwgen -s -1) -e NAME=wordpress -d &lt;yourname&gt;/mariadb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Then run the wordpress container, using the alias 'db' for the linked MariaDB container: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# CID=$(docker run -p 80 --link=mydb:db -d &lt;yourname&gt;/wordpress)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Then find the external port assigned to your container: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# docker port $CID 80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Visit in a web browser, then fill out the form. No need to mess with wp-config.php, it has been auto-generated with proper values.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